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WORK LOG · 2026.08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784080" y="457200"/>
            <a:ext cx="1645920" cy="4572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00" b="0" spc="150">
                <a:solidFill>
                  <a:srgbClr val="FFFFFF"/>
                </a:solidFill>
                <a:latin typeface="Calibri"/>
                <a:ea typeface="Microsoft YaHei"/>
              </a:rPr>
              <a:t>DoloJia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377440"/>
            <a:ext cx="1060704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400" b="0" spc="-350">
                <a:solidFill>
                  <a:srgbClr val="000000"/>
                </a:solidFill>
                <a:latin typeface="Calibri Light"/>
                <a:ea typeface="Microsoft YaHei"/>
              </a:rPr>
              <a:t>8月5日  →  8月7日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4114800"/>
            <a:ext cx="91440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spc="-50">
                <a:solidFill>
                  <a:srgbClr val="000000"/>
                </a:solidFill>
                <a:latin typeface="Calibri Light"/>
                <a:ea typeface="Microsoft YaHei"/>
              </a:rPr>
              <a:t>三天交付纪要 · 数据治理 / 合并报表 / 库存映射 / 小贷业务 / BI 推进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4937760"/>
            <a:ext cx="1463040" cy="365760"/>
          </a:xfrm>
          <a:prstGeom prst="roundRect">
            <a:avLst>
              <a:gd name="adj" fmla="val 5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000" b="0" spc="150">
                <a:solidFill>
                  <a:srgbClr val="000000"/>
                </a:solidFill>
                <a:latin typeface="Calibri"/>
                <a:ea typeface="Microsoft YaHei"/>
              </a:rPr>
              <a:t>15 项工作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50592" y="4937760"/>
            <a:ext cx="1463040" cy="365760"/>
          </a:xfrm>
          <a:prstGeom prst="roundRect">
            <a:avLst>
              <a:gd name="adj" fmla="val 5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000" b="0" spc="150">
                <a:solidFill>
                  <a:srgbClr val="000000"/>
                </a:solidFill>
                <a:latin typeface="Calibri"/>
                <a:ea typeface="Microsoft YaHei"/>
              </a:rPr>
              <a:t>4 个跨日主题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42232" y="4937760"/>
            <a:ext cx="1463040" cy="365760"/>
          </a:xfrm>
          <a:prstGeom prst="roundRect">
            <a:avLst>
              <a:gd name="adj" fmla="val 5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000" b="0" spc="150">
                <a:solidFill>
                  <a:srgbClr val="000000"/>
                </a:solidFill>
                <a:latin typeface="Calibri"/>
                <a:ea typeface="Microsoft YaHei"/>
              </a:rPr>
              <a:t>3 天周期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626364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200">
                <a:solidFill>
                  <a:srgbClr val="6B7280"/>
                </a:solidFill>
                <a:latin typeface="Calibri"/>
                <a:ea typeface="Microsoft YaHei"/>
              </a:rPr>
              <a:t>嘉仔2号 · 已交付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626364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dolojia.top / worklog-2026-08-05-07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OVERVIEW · 三天总览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9144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0" spc="-120">
                <a:solidFill>
                  <a:srgbClr val="000000"/>
                </a:solidFill>
                <a:latin typeface="Calibri Light"/>
                <a:ea typeface="Microsoft YaHei"/>
              </a:rPr>
              <a:t>三天,15 项工作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178308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1F2937"/>
                </a:solidFill>
                <a:latin typeface="Calibri"/>
                <a:ea typeface="Microsoft YaHei"/>
              </a:rPr>
              <a:t>酷动 + 库存 + 合并报表 + 小贷 + BI,跨 5 个业务线同步推进。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606040"/>
            <a:ext cx="3520440" cy="3657600"/>
          </a:xfrm>
          <a:prstGeom prst="roundRect">
            <a:avLst>
              <a:gd name="adj" fmla="val 12000"/>
            </a:avLst>
          </a:prstGeom>
          <a:solidFill>
            <a:srgbClr val="DCEE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87552" y="278892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444444"/>
                </a:solidFill>
                <a:latin typeface="Calibri"/>
                <a:ea typeface="Microsoft YaHei"/>
              </a:rPr>
              <a:t>DAY 01 · 08.05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9311" y="27889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spc="150">
                <a:solidFill>
                  <a:srgbClr val="444444"/>
                </a:solidFill>
                <a:latin typeface="Calibri"/>
                <a:ea typeface="Microsoft YaHei"/>
              </a:rPr>
              <a:t>5 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3108960"/>
            <a:ext cx="30632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0" b="0" spc="-200">
                <a:solidFill>
                  <a:srgbClr val="000000"/>
                </a:solidFill>
                <a:latin typeface="Calibri Light"/>
                <a:ea typeface="Microsoft YaHei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552" y="4343400"/>
            <a:ext cx="3063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spc="-30">
                <a:solidFill>
                  <a:srgbClr val="000000"/>
                </a:solidFill>
                <a:latin typeface="Calibri"/>
                <a:ea typeface="Microsoft YaHei"/>
              </a:rPr>
              <a:t>数据治理起步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4754880"/>
            <a:ext cx="30632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333333"/>
                </a:solidFill>
                <a:latin typeface="Calibri"/>
                <a:ea typeface="Microsoft YaHei"/>
              </a:rPr>
              <a:t>酷动抽数 / 库存日结 / 集团映射 / 小贷需求 / 国际方案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7552" y="553212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酷动 · 库存日结 · 集团映射</a:t>
            </a:r>
          </a:p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小贷需求 · 爱施德国际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98264" y="2606040"/>
            <a:ext cx="3520440" cy="3657600"/>
          </a:xfrm>
          <a:prstGeom prst="roundRect">
            <a:avLst>
              <a:gd name="adj" fmla="val 12000"/>
            </a:avLst>
          </a:prstGeom>
          <a:solidFill>
            <a:srgbClr val="C5B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26864" y="278892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444444"/>
                </a:solidFill>
                <a:latin typeface="Calibri"/>
                <a:ea typeface="Microsoft YaHei"/>
              </a:rPr>
              <a:t>DAY 02 · 08.06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78624" y="27889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spc="150">
                <a:solidFill>
                  <a:srgbClr val="444444"/>
                </a:solidFill>
                <a:latin typeface="Calibri"/>
                <a:ea typeface="Microsoft YaHei"/>
              </a:rPr>
              <a:t>4 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6864" y="3108960"/>
            <a:ext cx="30632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0" b="0" spc="-200">
                <a:solidFill>
                  <a:srgbClr val="000000"/>
                </a:solidFill>
                <a:latin typeface="Calibri Light"/>
                <a:ea typeface="Microsoft YaHe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26864" y="4343400"/>
            <a:ext cx="3063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spc="-30">
                <a:solidFill>
                  <a:srgbClr val="000000"/>
                </a:solidFill>
                <a:latin typeface="Calibri"/>
                <a:ea typeface="Microsoft YaHei"/>
              </a:rPr>
              <a:t>合并报表重跑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26864" y="4754880"/>
            <a:ext cx="30632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333333"/>
                </a:solidFill>
                <a:latin typeface="Calibri"/>
                <a:ea typeface="Microsoft YaHei"/>
              </a:rPr>
              <a:t>重跑 5 次 · 监管检查 · 制度沟通 · 历史数据修复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26864" y="553212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重跑 × 5 · 江西金管局</a:t>
            </a:r>
          </a:p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小贷制度 · 报表修复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37575" y="2606040"/>
            <a:ext cx="3520440" cy="3657600"/>
          </a:xfrm>
          <a:prstGeom prst="roundRect">
            <a:avLst>
              <a:gd name="adj" fmla="val 12000"/>
            </a:avLst>
          </a:prstGeom>
          <a:solidFill>
            <a:srgbClr val="F4EC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66175" y="278892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444444"/>
                </a:solidFill>
                <a:latin typeface="Calibri"/>
                <a:ea typeface="Microsoft YaHei"/>
              </a:rPr>
              <a:t>DAY 03 · 08.07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17936" y="27889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spc="150">
                <a:solidFill>
                  <a:srgbClr val="444444"/>
                </a:solidFill>
                <a:latin typeface="Calibri"/>
                <a:ea typeface="Microsoft YaHei"/>
              </a:rPr>
              <a:t>6 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66175" y="3108960"/>
            <a:ext cx="30632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0" b="0" spc="-200">
                <a:solidFill>
                  <a:srgbClr val="000000"/>
                </a:solidFill>
                <a:latin typeface="Calibri Light"/>
                <a:ea typeface="Microsoft YaHei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66175" y="4343400"/>
            <a:ext cx="3063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spc="-30">
                <a:solidFill>
                  <a:srgbClr val="000000"/>
                </a:solidFill>
                <a:latin typeface="Calibri"/>
                <a:ea typeface="Microsoft YaHei"/>
              </a:rPr>
              <a:t>上线推进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66175" y="4754880"/>
            <a:ext cx="30632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333333"/>
                </a:solidFill>
                <a:latin typeface="Calibri"/>
                <a:ea typeface="Microsoft YaHei"/>
              </a:rPr>
              <a:t>库存映射收尾 · 报表收口 · BI 导航上线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66175" y="5532120"/>
            <a:ext cx="30632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库存映射 · 报表重跑 × 1</a:t>
            </a:r>
          </a:p>
          <a:p>
            <a:pPr algn="l">
              <a:lnSpc>
                <a:spcPct val="130000"/>
              </a:lnSpc>
            </a:pPr>
            <a:r>
              <a:rPr sz="950" b="0" spc="40">
                <a:solidFill>
                  <a:srgbClr val="555555"/>
                </a:solidFill>
                <a:latin typeface="Calibri"/>
                <a:ea typeface="Microsoft YaHei"/>
              </a:rPr>
              <a:t>用户权限 · 观远 BI · 小贷 · 风控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DAY 01 · 数据治理起步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01200" y="5486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2026.08.05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86868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400" b="0" spc="-40">
                <a:solidFill>
                  <a:srgbClr val="000000"/>
                </a:solidFill>
                <a:latin typeface="Calibri"/>
                <a:ea typeface="Microsoft YaHei"/>
              </a:rPr>
              <a:t>5 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3716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200" b="0" spc="-80">
                <a:solidFill>
                  <a:srgbClr val="000000"/>
                </a:solidFill>
                <a:latin typeface="Calibri Light"/>
                <a:ea typeface="Microsoft YaHei"/>
              </a:rPr>
              <a:t>数据治理起步 · 5 件事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214884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Calibri"/>
                <a:ea typeface="Microsoft YaHei"/>
              </a:rPr>
              <a:t>酷动抽数优化、库存日结 3 表同步、集团库存映射、小贷三向需求、爱施德国结方案。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1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财务 · 酷动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抽数频率优化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检查发现因抽数频率低导致数据更新不及时,提升频率。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120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120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酷动财务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98264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9431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8344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库存 · 日结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9431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3 表同步 · 3 个月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99431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处理 3 张表同步,保留 3 个月数据,日结保存机制落地。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99431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99431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库存日结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37575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38744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📊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77655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集团 · 库存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38744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手机 / 电脑平板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38744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集团库存数据报表品类确定,完成 2 个品类数据映射。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38744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38744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集团库存映射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58952" y="4599431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473659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99031" y="4782312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小贷 · 需求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5148071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广东 / 杭州 / OA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" y="5513831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广东省包库存方案、杭州智算(3 个月节点)、OA 增加采购明细/金额/回款。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0120" y="5998463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60120" y="6044183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小贷业务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98264" y="4599431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599431" y="473659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38344" y="4782312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国际 · 爱施德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99431" y="5148071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日结数据方案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99431" y="5513831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爱施德国结数据方案沟通,流程与口径对齐。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99431" y="5998463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599431" y="6044183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爱施德国际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DAY 02 · 合并报表 + 监管对接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01200" y="5486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2026.08.06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86868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400" b="0" spc="-40">
                <a:solidFill>
                  <a:srgbClr val="000000"/>
                </a:solidFill>
                <a:latin typeface="Calibri"/>
                <a:ea typeface="Microsoft YaHei"/>
              </a:rPr>
              <a:t>4 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3716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200" b="0" spc="-80">
                <a:solidFill>
                  <a:srgbClr val="000000"/>
                </a:solidFill>
                <a:latin typeface="Calibri Light"/>
                <a:ea typeface="Microsoft YaHei"/>
              </a:rPr>
              <a:t>合并报表重跑 · 5 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214884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Calibri"/>
                <a:ea typeface="Microsoft YaHei"/>
              </a:rPr>
              <a:t>合并报表反复校验,监管检查接待,小贷制度对齐,同步修复两个长期遗留数据问题。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2788920"/>
            <a:ext cx="4937760" cy="3520440"/>
          </a:xfrm>
          <a:prstGeom prst="roundRect">
            <a:avLst>
              <a:gd name="adj" fmla="val 8000"/>
            </a:avLst>
          </a:prstGeom>
          <a:solidFill>
            <a:srgbClr val="1F1D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AAAAAA"/>
                </a:solidFill>
                <a:latin typeface="Calibri"/>
                <a:ea typeface="Microsoft YaHei"/>
              </a:rPr>
              <a:t>CROSS-DAY · 合并报表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246120"/>
            <a:ext cx="4572000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0" b="0" spc="-500">
                <a:solidFill>
                  <a:srgbClr val="FFFFFF"/>
                </a:solidFill>
                <a:latin typeface="Calibri Light"/>
                <a:ea typeface="Microsoft YaHei"/>
              </a:rPr>
              <a:t>×5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534924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-30">
                <a:solidFill>
                  <a:srgbClr val="FFFFFF"/>
                </a:solidFill>
                <a:latin typeface="Calibri"/>
                <a:ea typeface="Microsoft YaHei"/>
              </a:rPr>
              <a:t>合并报表数据重跑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57150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CCCCCC"/>
                </a:solidFill>
                <a:latin typeface="Calibri"/>
                <a:ea typeface="Microsoft YaHei"/>
              </a:rPr>
              <a:t>本日连续 5 次重跑,核对当日差异与历史口径,确保数据一致。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52160" y="2788920"/>
            <a:ext cx="5577840" cy="109728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53328" y="303580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000000"/>
                </a:solidFill>
                <a:latin typeface="Calibri"/>
                <a:ea typeface="Microsoft YaHei"/>
              </a:rPr>
              <a:t>🏛️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2990088"/>
            <a:ext cx="4663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江西金融管理局 · 检查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3319272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Calibri"/>
                <a:ea typeface="Microsoft YaHei"/>
              </a:rPr>
              <a:t>监管现场检查接待。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3630168"/>
            <a:ext cx="46634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00">
                <a:solidFill>
                  <a:srgbClr val="6B7280"/>
                </a:solidFill>
                <a:latin typeface="Calibri"/>
                <a:ea typeface="Microsoft YaHei"/>
              </a:rPr>
              <a:t>外部监管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852160" y="3995927"/>
            <a:ext cx="5577840" cy="109728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53328" y="4242815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000000"/>
                </a:solidFill>
                <a:latin typeface="Calibri"/>
                <a:ea typeface="Microsoft YaHei"/>
              </a:rPr>
              <a:t>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4197095"/>
            <a:ext cx="4663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小贷制度文件沟通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29400" y="4526279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Calibri"/>
                <a:ea typeface="Microsoft YaHei"/>
              </a:rPr>
              <a:t>制度内容定稿与对接。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29400" y="4837175"/>
            <a:ext cx="46634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00">
                <a:solidFill>
                  <a:srgbClr val="6B7280"/>
                </a:solidFill>
                <a:latin typeface="Calibri"/>
                <a:ea typeface="Microsoft YaHei"/>
              </a:rPr>
              <a:t>小贷业务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852160" y="5202936"/>
            <a:ext cx="5577840" cy="109728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053328" y="5449823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000000"/>
                </a:solidFill>
                <a:latin typeface="Calibri"/>
                <a:ea typeface="Microsoft YaHei"/>
              </a:rPr>
              <a:t>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29400" y="5404103"/>
            <a:ext cx="46634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FA / BSAD 数据修复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29400" y="5733288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Calibri"/>
                <a:ea typeface="Microsoft YaHei"/>
              </a:rPr>
              <a:t>FA 表 7/31 缺失已补;BSAD 历史(24 年前)数据对齐 SAP。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29400" y="6044183"/>
            <a:ext cx="46634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00">
                <a:solidFill>
                  <a:srgbClr val="6B7280"/>
                </a:solidFill>
                <a:latin typeface="Calibri"/>
                <a:ea typeface="Microsoft YaHei"/>
              </a:rPr>
              <a:t>数据治理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DAY 03 · 上线推进 + 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01200" y="5486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2026.08.07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0" y="86868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400" b="0" spc="-40">
                <a:solidFill>
                  <a:srgbClr val="000000"/>
                </a:solidFill>
                <a:latin typeface="Calibri"/>
                <a:ea typeface="Microsoft YaHei"/>
              </a:rPr>
              <a:t>6 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3716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200" b="0" spc="-80">
                <a:solidFill>
                  <a:srgbClr val="000000"/>
                </a:solidFill>
                <a:latin typeface="Calibri Light"/>
                <a:ea typeface="Microsoft YaHei"/>
              </a:rPr>
              <a:t>上线推进 · 6 件事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214884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Calibri"/>
                <a:ea typeface="Microsoft YaHei"/>
              </a:rPr>
              <a:t>集团库存收尾、合并报表收口、BI 导航首页上线、小贷与风控持续推进。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EFD4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1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集团 · 库存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保护 / 配件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完成保护、配件 2 个品类数据映射。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0120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120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集团库存映射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98264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9431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8344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报表 · 重跑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9431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合并报表 × 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99431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本日合并报表再跑 1 次,验证昨日修复。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99431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99431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合并报表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37575" y="2788920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38744" y="2926079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77655" y="2971800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权限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38744" y="3337560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用户权限问题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38744" y="3703320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合并报表用户权限梳理与配置。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38744" y="4187952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38744" y="4233672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合并报表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58952" y="4599431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60120" y="473659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99031" y="4782312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观远 · BI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5148071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导航首页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20" y="5513831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观远 BI 导航首页上线,承载日常入口。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60120" y="5998463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60120" y="6044183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BI 平台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98264" y="4599431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599431" y="473659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38344" y="4782312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小贷 · 需求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99431" y="5148071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小贷需求沟通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99431" y="5513831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持续对接需求细节,推进方案落地。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99431" y="5998463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599431" y="6044183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小贷业务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037575" y="4599431"/>
            <a:ext cx="3520440" cy="169164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238744" y="473659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  <a:ea typeface="Microsoft YaHei"/>
              </a:rPr>
              <a:t>🛡️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77655" y="4782312"/>
            <a:ext cx="2788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BI · 风控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38744" y="5148071"/>
            <a:ext cx="3154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BI、风控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38744" y="5513831"/>
            <a:ext cx="3154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BI 与风控协同推进,数据通道对齐。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38744" y="5998463"/>
            <a:ext cx="3118104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238744" y="6044183"/>
            <a:ext cx="3154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40">
                <a:solidFill>
                  <a:srgbClr val="6B7280"/>
                </a:solidFill>
                <a:latin typeface="Calibri"/>
                <a:ea typeface="Microsoft YaHei"/>
              </a:rPr>
              <a:t>风控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DCEEB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444444"/>
                </a:solidFill>
                <a:latin typeface="Calibri"/>
                <a:ea typeface="Microsoft YaHei"/>
              </a:rPr>
              <a:t>CROSS-DAY · 集团库存数据映射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371600"/>
            <a:ext cx="105156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600" b="0" spc="-100">
                <a:solidFill>
                  <a:srgbClr val="000000"/>
                </a:solidFill>
                <a:latin typeface="Calibri Light"/>
                <a:ea typeface="Microsoft YaHei"/>
              </a:rPr>
              <a:t>跨两日完成 4 个核心品类数据映射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46888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Calibri"/>
                <a:ea typeface="Microsoft YaHei"/>
              </a:rPr>
              <a:t>8/5 起步做"手机 / 电脑平板",8/7 收尾"保护 / 配件",覆盖集团库存报表全部核心品类。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3246120"/>
            <a:ext cx="5120640" cy="26974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3474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555555"/>
                </a:solidFill>
                <a:latin typeface="Calibri"/>
                <a:ea typeface="Microsoft YaHei"/>
              </a:rPr>
              <a:t>DAY 01 · 2026.08.05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3749039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0" spc="-50">
                <a:solidFill>
                  <a:srgbClr val="000000"/>
                </a:solidFill>
                <a:latin typeface="Calibri Light"/>
                <a:ea typeface="Microsoft YaHei"/>
              </a:rPr>
              <a:t>起步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206240"/>
            <a:ext cx="448055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  <a:ea typeface="Microsoft YaHei"/>
              </a:rPr>
              <a:t>2 个品类上线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78992" y="4663440"/>
            <a:ext cx="1828800" cy="384048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00" b="0" spc="150">
                <a:solidFill>
                  <a:srgbClr val="FFFFFF"/>
                </a:solidFill>
                <a:latin typeface="Calibri"/>
                <a:ea typeface="Microsoft YaHei"/>
              </a:rPr>
              <a:t>📱 手机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44952" y="4663440"/>
            <a:ext cx="1828800" cy="384048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00" b="0" spc="150">
                <a:solidFill>
                  <a:srgbClr val="FFFFFF"/>
                </a:solidFill>
                <a:latin typeface="Calibri"/>
                <a:ea typeface="Microsoft YaHei"/>
              </a:rPr>
              <a:t>💻 电脑平板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5349240"/>
            <a:ext cx="44805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00">
                <a:solidFill>
                  <a:srgbClr val="555555"/>
                </a:solidFill>
                <a:latin typeface="Calibri"/>
                <a:ea typeface="Microsoft YaHei"/>
              </a:rPr>
              <a:t>02 / 04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19672" y="3246120"/>
            <a:ext cx="5120640" cy="26974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39712" y="3474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555555"/>
                </a:solidFill>
                <a:latin typeface="Calibri"/>
                <a:ea typeface="Microsoft YaHei"/>
              </a:rPr>
              <a:t>DAY 03 · 2026.08.07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9712" y="3749039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0" spc="-50">
                <a:solidFill>
                  <a:srgbClr val="000000"/>
                </a:solidFill>
                <a:latin typeface="Calibri Light"/>
                <a:ea typeface="Microsoft YaHei"/>
              </a:rPr>
              <a:t>收尾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9712" y="4206240"/>
            <a:ext cx="448055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  <a:ea typeface="Microsoft YaHei"/>
              </a:rPr>
              <a:t>再 +2 品类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39712" y="4663440"/>
            <a:ext cx="1828800" cy="384048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00" b="0" spc="150">
                <a:solidFill>
                  <a:srgbClr val="FFFFFF"/>
                </a:solidFill>
                <a:latin typeface="Calibri"/>
                <a:ea typeface="Microsoft YaHei"/>
              </a:rPr>
              <a:t>🛡️ 保护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805672" y="4663440"/>
            <a:ext cx="1828800" cy="384048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1200" b="0" spc="150">
                <a:solidFill>
                  <a:srgbClr val="FFFFFF"/>
                </a:solidFill>
                <a:latin typeface="Calibri"/>
                <a:ea typeface="Microsoft YaHei"/>
              </a:rPr>
              <a:t>🔌 配件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9712" y="5349240"/>
            <a:ext cx="448055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00">
                <a:solidFill>
                  <a:srgbClr val="555555"/>
                </a:solidFill>
                <a:latin typeface="Calibri"/>
                <a:ea typeface="Microsoft YaHei"/>
              </a:rPr>
              <a:t>04 / 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5080" y="4206240"/>
            <a:ext cx="457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400" b="0">
                <a:solidFill>
                  <a:srgbClr val="555555"/>
                </a:solidFill>
                <a:latin typeface="Calibri"/>
                <a:ea typeface="Microsoft YaHei"/>
              </a:rPr>
              <a:t>→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8952" y="6080760"/>
            <a:ext cx="10671048" cy="6350"/>
          </a:xfrm>
          <a:prstGeom prst="rect">
            <a:avLst/>
          </a:prstGeom>
          <a:solidFill>
            <a:srgbClr val="8888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8952" y="6199632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spc="-30">
                <a:solidFill>
                  <a:srgbClr val="000000"/>
                </a:solidFill>
                <a:latin typeface="Calibri"/>
                <a:ea typeface="Microsoft YaHei"/>
              </a:rPr>
              <a:t>4 / 4  品类已完成数据映射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626364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spc="180">
                <a:solidFill>
                  <a:srgbClr val="555555"/>
                </a:solidFill>
                <a:latin typeface="Calibri"/>
                <a:ea typeface="Microsoft YaHei"/>
              </a:rPr>
              <a:t>GROUP STOCK · MAPPING DONE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C5B0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444444"/>
                </a:solidFill>
                <a:latin typeface="Calibri"/>
                <a:ea typeface="Microsoft YaHei"/>
              </a:rPr>
              <a:t>CROSS-DAY · 合并报表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371600"/>
            <a:ext cx="105156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200" b="0" spc="-100">
                <a:solidFill>
                  <a:srgbClr val="000000"/>
                </a:solidFill>
                <a:latin typeface="Calibri Light"/>
                <a:ea typeface="Microsoft YaHei"/>
              </a:rPr>
              <a:t>合并报表 · 6 次重跑 / 2 项修复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331720"/>
            <a:ext cx="105156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  <a:ea typeface="Microsoft YaHei"/>
              </a:rPr>
              <a:t>8/6 重跑 5 次,8/7 再跑 1 次;同步修复 FA 表 7/31 缺失、BSAD 历史(24 年前)对齐 SAP;用户权限待收口。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3108960"/>
            <a:ext cx="5669280" cy="3200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spc="180">
                <a:solidFill>
                  <a:srgbClr val="6B7280"/>
                </a:solidFill>
                <a:latin typeface="Calibri"/>
                <a:ea typeface="Microsoft YaHei"/>
              </a:rPr>
              <a:t>REPROCESS COUNT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352044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0" b="0" spc="-500">
                <a:solidFill>
                  <a:srgbClr val="000000"/>
                </a:solidFill>
                <a:latin typeface="Calibri Light"/>
                <a:ea typeface="Microsoft YaHei"/>
              </a:rPr>
              <a:t>6×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557784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 spc="-20">
                <a:solidFill>
                  <a:srgbClr val="1F2937"/>
                </a:solidFill>
                <a:latin typeface="Calibri"/>
                <a:ea typeface="Microsoft YaHei"/>
              </a:rPr>
              <a:t>合并报表数据重跑,跨两日核对当日差异与历史口径。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51560" y="5897880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0" spc="150">
                <a:solidFill>
                  <a:srgbClr val="000000"/>
                </a:solidFill>
                <a:latin typeface="Calibri"/>
                <a:ea typeface="Microsoft YaHei"/>
              </a:rPr>
              <a:t>Day 02 · 5 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14600" y="5897880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900" b="0" spc="150">
                <a:solidFill>
                  <a:srgbClr val="000000"/>
                </a:solidFill>
                <a:latin typeface="Calibri"/>
                <a:ea typeface="Microsoft YaHei"/>
              </a:rPr>
              <a:t>Day 03 · 1 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0" y="3108960"/>
            <a:ext cx="4846320" cy="1005840"/>
          </a:xfrm>
          <a:prstGeom prst="roundRect">
            <a:avLst>
              <a:gd name="adj" fmla="val 10000"/>
            </a:avLst>
          </a:prstGeom>
          <a:solidFill>
            <a:srgbClr val="1F1D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12280" y="32461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AAAAAA"/>
                </a:solidFill>
                <a:latin typeface="Calibri"/>
                <a:ea typeface="Microsoft YaHei"/>
              </a:rPr>
              <a:t>修复 · Done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3493008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FFFFFF"/>
                </a:solidFill>
                <a:latin typeface="Calibri"/>
                <a:ea typeface="Microsoft YaHei"/>
              </a:rPr>
              <a:t>FA 表 7/31 缺失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2280" y="3822191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CCCCCC"/>
                </a:solidFill>
                <a:latin typeface="Calibri"/>
                <a:ea typeface="Microsoft YaHei"/>
              </a:rPr>
              <a:t>已通过 check 作业更新补齐。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0" y="4206240"/>
            <a:ext cx="4846320" cy="1005840"/>
          </a:xfrm>
          <a:prstGeom prst="roundRect">
            <a:avLst>
              <a:gd name="adj" fmla="val 10000"/>
            </a:avLst>
          </a:prstGeom>
          <a:solidFill>
            <a:srgbClr val="1F1D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12280" y="43434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AAAAAA"/>
                </a:solidFill>
                <a:latin typeface="Calibri"/>
                <a:ea typeface="Microsoft YaHei"/>
              </a:rPr>
              <a:t>修复 · Done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2280" y="4590288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FFFFFF"/>
                </a:solidFill>
                <a:latin typeface="Calibri"/>
                <a:ea typeface="Microsoft YaHei"/>
              </a:rPr>
              <a:t>BSAD 历史数据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491947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CCCCCC"/>
                </a:solidFill>
                <a:latin typeface="Calibri"/>
                <a:ea typeface="Microsoft YaHei"/>
              </a:rPr>
              <a:t>24 年之前数据缺失,已从最早日期重跑对齐 SAP。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83680" y="5303520"/>
            <a:ext cx="4846320" cy="10058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12280" y="54406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跟进 · In Progress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2280" y="5687568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用户权限问题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12280" y="601675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合并报表用户权限梳理与配置,持续收口。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58952" y="548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250">
                <a:solidFill>
                  <a:srgbClr val="6B7280"/>
                </a:solidFill>
                <a:latin typeface="Calibri"/>
                <a:ea typeface="Microsoft YaHei"/>
              </a:rPr>
              <a:t>NEXT · 下一步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1371600"/>
            <a:ext cx="105156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6400" b="0" spc="-140">
                <a:solidFill>
                  <a:srgbClr val="000000"/>
                </a:solidFill>
                <a:latin typeface="Calibri Light"/>
                <a:ea typeface="Microsoft YaHei"/>
              </a:rPr>
              <a:t>接下来要 跟的事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26060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1F2937"/>
                </a:solidFill>
                <a:latin typeface="Calibri"/>
                <a:ea typeface="Microsoft YaHei"/>
              </a:rPr>
              <a:t>三天节奏已落地,以下是下一步推进重点:监管反馈、库存推进、BI 上线、需求对接、权限收口。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3291840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F3D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87552" y="3538728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EEEEEE"/>
                </a:solidFill>
                <a:latin typeface="Calibri"/>
                <a:ea typeface="Microsoft YaHe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6192" y="3474720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FFFFFF"/>
                </a:solidFill>
                <a:latin typeface="Calibri"/>
                <a:ea typeface="Microsoft YaHei"/>
              </a:rPr>
              <a:t>江西金融管理局检查后续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6192" y="3794760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EEEEE"/>
                </a:solidFill>
                <a:latin typeface="Calibri"/>
                <a:ea typeface="Microsoft YaHei"/>
              </a:rPr>
              <a:t>外部监管反馈跟进,确保检查事项闭环。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27064" y="3291840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55664" y="3538728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04303" y="3474720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集团库存剩余品类推进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04303" y="3794760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手机/电脑平板/保护/配件已上线,其他品类持续映射。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315968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7552" y="4562856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98848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观远 BI 导航上线反馈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6192" y="4818888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首页上线后收集用户使用反馈,迭代优化。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27064" y="4315968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55664" y="4562856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04303" y="4498848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小贷需求持续对接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04303" y="4818888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广东包/杭州智算/OA 流程三向需求持续推进。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58952" y="5340096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87552" y="5586983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36192" y="5522976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合并报表用户权限收口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36192" y="5843016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权限梳理与配置完成,确保数据访问合规。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27064" y="5340096"/>
            <a:ext cx="5349240" cy="914400"/>
          </a:xfrm>
          <a:prstGeom prst="roundRect">
            <a:avLst>
              <a:gd name="adj" fmla="val 10000"/>
            </a:avLst>
          </a:prstGeom>
          <a:solidFill>
            <a:srgbClr val="F7F7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55664" y="5586983"/>
            <a:ext cx="457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50">
                <a:solidFill>
                  <a:srgbClr val="6B7280"/>
                </a:solidFill>
                <a:latin typeface="Calibri"/>
                <a:ea typeface="Microsoft YaHei"/>
              </a:rPr>
              <a:t>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04303" y="5522976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 spc="-20">
                <a:solidFill>
                  <a:srgbClr val="000000"/>
                </a:solidFill>
                <a:latin typeface="Calibri"/>
                <a:ea typeface="Microsoft YaHei"/>
              </a:rPr>
              <a:t>BI / 风控协同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04303" y="5843016"/>
            <a:ext cx="4434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1F2937"/>
                </a:solidFill>
                <a:latin typeface="Calibri"/>
                <a:ea typeface="Microsoft YaHei"/>
              </a:rPr>
              <a:t>BI 与风控数据通道对齐,推进风控模型落地。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8952" y="6126480"/>
            <a:ext cx="10671048" cy="63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58952" y="6355080"/>
            <a:ext cx="164592" cy="164592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05840" y="6355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spc="180">
                <a:solidFill>
                  <a:srgbClr val="000000"/>
                </a:solidFill>
                <a:latin typeface="Calibri"/>
                <a:ea typeface="Microsoft YaHei"/>
              </a:rPr>
              <a:t>嘉仔2号 · 已交付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0" y="635508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spc="150">
                <a:solidFill>
                  <a:srgbClr val="6B7280"/>
                </a:solidFill>
                <a:latin typeface="Calibri"/>
                <a:ea typeface="Microsoft YaHei"/>
              </a:rPr>
              <a:t>FEISHU · 2026.08.07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0" y="635508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0" spc="40">
                <a:solidFill>
                  <a:srgbClr val="000000"/>
                </a:solidFill>
                <a:latin typeface="Calibri"/>
                <a:ea typeface="Microsoft YaHei"/>
              </a:rPr>
              <a:t>dolojia.top / worklog-2026-08-05-07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